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7057E1EB-CAFA-494B-BF23-FF4D777500C7}" type="datetimeFigureOut">
              <a:rPr lang="en-US" smtClean="0"/>
              <a:t>9/10/2015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41E86E7C-5037-44E1-B90B-C46A454C5DCB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7E1EB-CAFA-494B-BF23-FF4D777500C7}" type="datetimeFigureOut">
              <a:rPr lang="en-US" smtClean="0"/>
              <a:t>9/10/2015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86E7C-5037-44E1-B90B-C46A454C5D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7E1EB-CAFA-494B-BF23-FF4D777500C7}" type="datetimeFigureOut">
              <a:rPr lang="en-US" smtClean="0"/>
              <a:t>9/10/2015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86E7C-5037-44E1-B90B-C46A454C5D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7E1EB-CAFA-494B-BF23-FF4D777500C7}" type="datetimeFigureOut">
              <a:rPr lang="en-US" smtClean="0"/>
              <a:t>9/10/2015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86E7C-5037-44E1-B90B-C46A454C5D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7E1EB-CAFA-494B-BF23-FF4D777500C7}" type="datetimeFigureOut">
              <a:rPr lang="en-US" smtClean="0"/>
              <a:t>9/10/2015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86E7C-5037-44E1-B90B-C46A454C5D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7E1EB-CAFA-494B-BF23-FF4D777500C7}" type="datetimeFigureOut">
              <a:rPr lang="en-US" smtClean="0"/>
              <a:t>9/10/2015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86E7C-5037-44E1-B90B-C46A454C5DC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7E1EB-CAFA-494B-BF23-FF4D777500C7}" type="datetimeFigureOut">
              <a:rPr lang="en-US" smtClean="0"/>
              <a:t>9/10/2015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86E7C-5037-44E1-B90B-C46A454C5D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7E1EB-CAFA-494B-BF23-FF4D777500C7}" type="datetimeFigureOut">
              <a:rPr lang="en-US" smtClean="0"/>
              <a:t>9/10/2015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86E7C-5037-44E1-B90B-C46A454C5D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7E1EB-CAFA-494B-BF23-FF4D777500C7}" type="datetimeFigureOut">
              <a:rPr lang="en-US" smtClean="0"/>
              <a:t>9/10/2015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86E7C-5037-44E1-B90B-C46A454C5D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7E1EB-CAFA-494B-BF23-FF4D777500C7}" type="datetimeFigureOut">
              <a:rPr lang="en-US" smtClean="0"/>
              <a:t>9/10/2015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86E7C-5037-44E1-B90B-C46A454C5DCB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7E1EB-CAFA-494B-BF23-FF4D777500C7}" type="datetimeFigureOut">
              <a:rPr lang="en-US" smtClean="0"/>
              <a:t>9/10/2015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86E7C-5037-44E1-B90B-C46A454C5D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7057E1EB-CAFA-494B-BF23-FF4D777500C7}" type="datetimeFigureOut">
              <a:rPr lang="en-US" smtClean="0"/>
              <a:t>9/10/2015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41E86E7C-5037-44E1-B90B-C46A454C5DC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Character Terms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Know Them and Use Them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06888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Protagonist vs. Antagonist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hangingPunct="0"/>
            <a:r>
              <a:rPr lang="en-US" dirty="0"/>
              <a:t>Characters can </a:t>
            </a:r>
            <a:r>
              <a:rPr lang="en-US" dirty="0" smtClean="0"/>
              <a:t>be protagonists </a:t>
            </a:r>
            <a:r>
              <a:rPr lang="en-US" dirty="0"/>
              <a:t>(</a:t>
            </a:r>
            <a:r>
              <a:rPr lang="en-US" dirty="0" smtClean="0"/>
              <a:t>heroes), or the </a:t>
            </a:r>
            <a:r>
              <a:rPr lang="en-US" dirty="0"/>
              <a:t>main character around whom most of the work revolves.</a:t>
            </a:r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4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Characters can be antagonists- the </a:t>
            </a:r>
            <a:r>
              <a:rPr lang="en-US" dirty="0"/>
              <a:t>person who the protagonist is against. </a:t>
            </a:r>
            <a:endParaRPr lang="en-US" dirty="0" smtClean="0"/>
          </a:p>
          <a:p>
            <a:r>
              <a:rPr lang="en-US" dirty="0" smtClean="0"/>
              <a:t>This </a:t>
            </a:r>
            <a:r>
              <a:rPr lang="en-US" dirty="0"/>
              <a:t>is often the villain, but could be a force of nature, set of circumstances, an animal, etc.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09778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Protagonists can follow literary patterns or </a:t>
            </a:r>
            <a:r>
              <a:rPr lang="en-US" b="1" dirty="0" smtClean="0"/>
              <a:t>types….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b="1" dirty="0"/>
              <a:t>anti-hero</a:t>
            </a:r>
            <a:r>
              <a:rPr lang="en-US" dirty="0"/>
              <a:t> (Holden </a:t>
            </a:r>
            <a:r>
              <a:rPr lang="en-US" dirty="0" err="1"/>
              <a:t>Caufield</a:t>
            </a:r>
            <a:r>
              <a:rPr lang="en-US" dirty="0"/>
              <a:t>), This is the guy your mother would not want you or your sister to date. They are often graceless, inept, and actually dishonest.</a:t>
            </a:r>
          </a:p>
          <a:p>
            <a:r>
              <a:rPr lang="en-US" dirty="0" smtClean="0"/>
              <a:t>The </a:t>
            </a:r>
            <a:r>
              <a:rPr lang="en-US" b="1" dirty="0"/>
              <a:t>tragic hero </a:t>
            </a:r>
            <a:r>
              <a:rPr lang="en-US" dirty="0"/>
              <a:t>(Oedipus, Macbeth), This is the guy whose bad end is a result of flaws within himself.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73906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Protagonists can follow literary patterns or types….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The </a:t>
            </a:r>
            <a:r>
              <a:rPr lang="en-US" b="1" dirty="0"/>
              <a:t>romantic hero</a:t>
            </a:r>
            <a:r>
              <a:rPr lang="en-US" dirty="0"/>
              <a:t> (Don Juan, James Bond), This is the guy the girls all swoon over. He gets the girls, even when he doesn’t want to keep them</a:t>
            </a:r>
            <a:r>
              <a:rPr lang="en-US" dirty="0" smtClean="0"/>
              <a:t>.</a:t>
            </a:r>
          </a:p>
          <a:p>
            <a:pPr marL="68580" indent="0">
              <a:buNone/>
            </a:pPr>
            <a:endParaRPr lang="en-US" dirty="0" smtClean="0"/>
          </a:p>
          <a:p>
            <a:r>
              <a:rPr lang="en-US" dirty="0" smtClean="0"/>
              <a:t>The </a:t>
            </a:r>
            <a:r>
              <a:rPr lang="en-US" b="1" dirty="0"/>
              <a:t>modern </a:t>
            </a:r>
            <a:r>
              <a:rPr lang="en-US" b="1" dirty="0" smtClean="0"/>
              <a:t>hero </a:t>
            </a:r>
            <a:r>
              <a:rPr lang="en-US" dirty="0" smtClean="0"/>
              <a:t>This </a:t>
            </a:r>
            <a:r>
              <a:rPr lang="en-US" dirty="0"/>
              <a:t>is the average guy who is put in extraordinary circumstances and rises to the challenge.</a:t>
            </a:r>
          </a:p>
          <a:p>
            <a:endParaRPr lang="en-US" dirty="0"/>
          </a:p>
          <a:p>
            <a:r>
              <a:rPr lang="en-US" dirty="0" smtClean="0"/>
              <a:t>The </a:t>
            </a:r>
            <a:r>
              <a:rPr lang="en-US" b="1" dirty="0"/>
              <a:t>Hemingway hero, </a:t>
            </a:r>
            <a:r>
              <a:rPr lang="en-US" dirty="0"/>
              <a:t>This is the guy who has been in a war, drinks too much, gets his girlfriend pregnant, and she dies. Or guys like him</a:t>
            </a:r>
          </a:p>
        </p:txBody>
      </p:sp>
    </p:spTree>
    <p:extLst>
      <p:ext uri="{BB962C8B-B14F-4D97-AF65-F5344CB8AC3E}">
        <p14:creationId xmlns:p14="http://schemas.microsoft.com/office/powerpoint/2010/main" val="16286662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Additional Characters…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hangingPunct="0"/>
            <a:r>
              <a:rPr lang="en-US" dirty="0" smtClean="0"/>
              <a:t>Character Foils-  </a:t>
            </a:r>
            <a:r>
              <a:rPr lang="en-US" dirty="0"/>
              <a:t>These are the people whose job is to contrast with the major character. Â This can happen in two ways. </a:t>
            </a:r>
            <a:endParaRPr lang="en-US" dirty="0" smtClean="0"/>
          </a:p>
          <a:p>
            <a:pPr hangingPunct="0"/>
            <a:r>
              <a:rPr lang="en-US" dirty="0" smtClean="0"/>
              <a:t>One</a:t>
            </a:r>
            <a:r>
              <a:rPr lang="en-US" dirty="0"/>
              <a:t>: The foil can be the opposite of the major character, so the major’s virtues and strengths are that much “brighter” in reflection. </a:t>
            </a:r>
            <a:endParaRPr lang="en-US" dirty="0" smtClean="0"/>
          </a:p>
          <a:p>
            <a:pPr hangingPunct="0"/>
            <a:r>
              <a:rPr lang="en-US" dirty="0" smtClean="0"/>
              <a:t>Two</a:t>
            </a:r>
            <a:r>
              <a:rPr lang="en-US" dirty="0"/>
              <a:t>: The foil can be someone like the major character, with </a:t>
            </a:r>
            <a:r>
              <a:rPr lang="en-US" dirty="0" smtClean="0"/>
              <a:t>“lite” </a:t>
            </a:r>
            <a:r>
              <a:rPr lang="en-US" dirty="0"/>
              <a:t>versions of the major’s virtues and strengths so that the major comes off as even stronger.</a:t>
            </a:r>
          </a:p>
          <a:p>
            <a:pPr hangingPunct="0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34064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Additional Characters…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Stereotypical (Stock)-This </a:t>
            </a:r>
            <a:r>
              <a:rPr lang="en-US" dirty="0"/>
              <a:t>is the absent minded professor, the jolly fat person, the clueless blonde.</a:t>
            </a:r>
          </a:p>
          <a:p>
            <a:r>
              <a:rPr lang="en-US" dirty="0"/>
              <a:t>flat (1 dimensional), This is the character who is only viewed through one side. This is the hardcore gamer. That’s all there is to the character.</a:t>
            </a:r>
          </a:p>
          <a:p>
            <a:r>
              <a:rPr lang="en-US" dirty="0"/>
              <a:t>round (3 dimensional), This means the character has more than one facet to their personality. They are not just a hardcore gamer, but they also play basketball on the weekends.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81148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Writing About Characters…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8580" indent="0" hangingPunct="0">
              <a:buNone/>
            </a:pPr>
            <a:r>
              <a:rPr lang="en-US" b="1" dirty="0" smtClean="0"/>
              <a:t>A </a:t>
            </a:r>
            <a:r>
              <a:rPr lang="en-US" b="1" dirty="0"/>
              <a:t>strong character analysis will:</a:t>
            </a:r>
          </a:p>
          <a:p>
            <a:pPr hangingPunct="0"/>
            <a:r>
              <a:rPr lang="en-US" dirty="0" smtClean="0"/>
              <a:t>Identify </a:t>
            </a:r>
            <a:r>
              <a:rPr lang="en-US" dirty="0"/>
              <a:t>the type of character it is dealing with. </a:t>
            </a:r>
            <a:endParaRPr lang="en-US" dirty="0" smtClean="0"/>
          </a:p>
          <a:p>
            <a:pPr hangingPunct="0"/>
            <a:r>
              <a:rPr lang="en-US" dirty="0" smtClean="0"/>
              <a:t>Describe </a:t>
            </a:r>
            <a:r>
              <a:rPr lang="en-US" dirty="0"/>
              <a:t>the character</a:t>
            </a:r>
            <a:r>
              <a:rPr lang="en-US" dirty="0" smtClean="0"/>
              <a:t>.</a:t>
            </a:r>
          </a:p>
          <a:p>
            <a:pPr marL="68580" indent="0" hangingPunct="0">
              <a:buNone/>
            </a:pPr>
            <a:endParaRPr lang="en-US" dirty="0"/>
          </a:p>
          <a:p>
            <a:pPr hangingPunct="0"/>
            <a:r>
              <a:rPr lang="en-US" dirty="0" smtClean="0"/>
              <a:t>Discuss </a:t>
            </a:r>
            <a:r>
              <a:rPr lang="en-US" dirty="0"/>
              <a:t>the conflict in the story, particularly in regards to the character’s place in it.</a:t>
            </a:r>
          </a:p>
        </p:txBody>
      </p:sp>
    </p:spTree>
    <p:extLst>
      <p:ext uri="{BB962C8B-B14F-4D97-AF65-F5344CB8AC3E}">
        <p14:creationId xmlns:p14="http://schemas.microsoft.com/office/powerpoint/2010/main" val="40528260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Writing About Character….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Questions to Consider..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 marL="342900" lvl="1"/>
            <a:r>
              <a:rPr lang="en-US" dirty="0"/>
              <a:t>What do characters’ emotions and behaviors reveal about </a:t>
            </a:r>
            <a:r>
              <a:rPr lang="en-US" dirty="0" smtClean="0"/>
              <a:t>personality/ psychological </a:t>
            </a:r>
            <a:r>
              <a:rPr lang="en-US" dirty="0"/>
              <a:t>states</a:t>
            </a:r>
            <a:r>
              <a:rPr lang="en-US" dirty="0" smtClean="0"/>
              <a:t>?</a:t>
            </a:r>
          </a:p>
          <a:p>
            <a:pPr marL="342900" lvl="1"/>
            <a:r>
              <a:rPr lang="en-US" dirty="0" smtClean="0"/>
              <a:t>What does the characters’ behaviors reveal about the message the author is trying to convey? </a:t>
            </a:r>
            <a:endParaRPr lang="en-US" dirty="0"/>
          </a:p>
          <a:p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Questions to Consider…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868680" lvl="1" indent="-283464">
              <a:buFont typeface="Wingdings 2"/>
              <a:buChar char=""/>
              <a:defRPr/>
            </a:pPr>
            <a:r>
              <a:rPr lang="en-US" dirty="0"/>
              <a:t>To what extent is the work a mirror of a time period?</a:t>
            </a:r>
          </a:p>
          <a:p>
            <a:pPr marL="868680" lvl="1" indent="-283464">
              <a:buFont typeface="Wingdings 2"/>
              <a:buChar char=""/>
              <a:defRPr/>
            </a:pPr>
            <a:r>
              <a:rPr lang="en-US" dirty="0"/>
              <a:t>To what extent is the work a judgment of a time period?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922886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78</TotalTime>
  <Words>510</Words>
  <Application>Microsoft Office PowerPoint</Application>
  <PresentationFormat>On-screen Show (4:3)</PresentationFormat>
  <Paragraphs>36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Austin</vt:lpstr>
      <vt:lpstr>Character Terms </vt:lpstr>
      <vt:lpstr>Protagonist vs. Antagonist</vt:lpstr>
      <vt:lpstr>Protagonists can follow literary patterns or types….</vt:lpstr>
      <vt:lpstr>Protagonists can follow literary patterns or types….</vt:lpstr>
      <vt:lpstr>Additional Characters…</vt:lpstr>
      <vt:lpstr>Additional Characters…</vt:lpstr>
      <vt:lpstr>Writing About Characters…</vt:lpstr>
      <vt:lpstr>Writing About Character….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Character Terms</dc:title>
  <dc:creator>abrown.hs</dc:creator>
  <cp:lastModifiedBy>abrown.hs</cp:lastModifiedBy>
  <cp:revision>4</cp:revision>
  <dcterms:created xsi:type="dcterms:W3CDTF">2015-09-09T12:17:10Z</dcterms:created>
  <dcterms:modified xsi:type="dcterms:W3CDTF">2015-09-10T13:09:19Z</dcterms:modified>
</cp:coreProperties>
</file>