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33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480A6F-FBD6-4237-A185-BE276A1FF2EE}" type="datetimeFigureOut">
              <a:rPr lang="en-US" smtClean="0"/>
              <a:t>8/24/2015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6721ADF-A54D-4EB2-92C3-9795013AB864}"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480A6F-FBD6-4237-A185-BE276A1FF2E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21ADF-A54D-4EB2-92C3-9795013AB8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480A6F-FBD6-4237-A185-BE276A1FF2E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21ADF-A54D-4EB2-92C3-9795013AB8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480A6F-FBD6-4237-A185-BE276A1FF2E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21ADF-A54D-4EB2-92C3-9795013AB8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480A6F-FBD6-4237-A185-BE276A1FF2E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6721ADF-A54D-4EB2-92C3-9795013AB86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480A6F-FBD6-4237-A185-BE276A1FF2EE}"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21ADF-A54D-4EB2-92C3-9795013AB86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480A6F-FBD6-4237-A185-BE276A1FF2EE}" type="datetimeFigureOut">
              <a:rPr lang="en-US" smtClean="0"/>
              <a:t>8/24/2015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721ADF-A54D-4EB2-92C3-9795013AB86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480A6F-FBD6-4237-A185-BE276A1FF2EE}" type="datetimeFigureOut">
              <a:rPr lang="en-US" smtClean="0"/>
              <a:t>8/24/2015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721ADF-A54D-4EB2-92C3-9795013AB8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80A6F-FBD6-4237-A185-BE276A1FF2EE}" type="datetimeFigureOut">
              <a:rPr lang="en-US" smtClean="0"/>
              <a:t>8/24/2015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721ADF-A54D-4EB2-92C3-9795013AB8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480A6F-FBD6-4237-A185-BE276A1FF2EE}"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21ADF-A54D-4EB2-92C3-9795013AB86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480A6F-FBD6-4237-A185-BE276A1FF2EE}"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21ADF-A54D-4EB2-92C3-9795013AB86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480A6F-FBD6-4237-A185-BE276A1FF2EE}" type="datetimeFigureOut">
              <a:rPr lang="en-US" smtClean="0"/>
              <a:t>8/24/2015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6721ADF-A54D-4EB2-92C3-9795013AB86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Becoming a Diction Detective….</a:t>
            </a:r>
            <a:endParaRPr lang="en-US" dirty="0"/>
          </a:p>
        </p:txBody>
      </p:sp>
      <p:sp>
        <p:nvSpPr>
          <p:cNvPr id="3" name="Subtitle 2"/>
          <p:cNvSpPr>
            <a:spLocks noGrp="1"/>
          </p:cNvSpPr>
          <p:nvPr>
            <p:ph type="subTitle" idx="1"/>
          </p:nvPr>
        </p:nvSpPr>
        <p:spPr/>
        <p:txBody>
          <a:bodyPr/>
          <a:lstStyle/>
          <a:p>
            <a:r>
              <a:rPr lang="en-US" dirty="0" smtClean="0"/>
              <a:t>Words-  Meaning Does Matter</a:t>
            </a:r>
            <a:endParaRPr lang="en-US" dirty="0"/>
          </a:p>
        </p:txBody>
      </p:sp>
    </p:spTree>
    <p:extLst>
      <p:ext uri="{BB962C8B-B14F-4D97-AF65-F5344CB8AC3E}">
        <p14:creationId xmlns:p14="http://schemas.microsoft.com/office/powerpoint/2010/main" val="2708403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Diction? </a:t>
            </a:r>
            <a:endParaRPr lang="en-US" dirty="0"/>
          </a:p>
        </p:txBody>
      </p:sp>
      <p:sp>
        <p:nvSpPr>
          <p:cNvPr id="3" name="Content Placeholder 2"/>
          <p:cNvSpPr>
            <a:spLocks noGrp="1"/>
          </p:cNvSpPr>
          <p:nvPr>
            <p:ph idx="1"/>
          </p:nvPr>
        </p:nvSpPr>
        <p:spPr/>
        <p:txBody>
          <a:bodyPr/>
          <a:lstStyle/>
          <a:p>
            <a:r>
              <a:rPr lang="en-US" dirty="0" smtClean="0"/>
              <a:t>The words a writer chooses to convey a particular meaning is his or her diction. </a:t>
            </a:r>
          </a:p>
          <a:p>
            <a:endParaRPr lang="en-US" dirty="0"/>
          </a:p>
          <a:p>
            <a:pPr marL="0" indent="0">
              <a:buNone/>
            </a:pPr>
            <a:r>
              <a:rPr lang="en-US" dirty="0" smtClean="0"/>
              <a:t>When analyzing diction….</a:t>
            </a:r>
          </a:p>
          <a:p>
            <a:pPr marL="0" indent="0">
              <a:buNone/>
            </a:pPr>
            <a:r>
              <a:rPr lang="en-US" dirty="0"/>
              <a:t>	</a:t>
            </a:r>
            <a:r>
              <a:rPr lang="en-US" dirty="0" smtClean="0"/>
              <a:t>look for words and/or phrases that seem 	stronger than the others.  DICTION IS 	NEVER THE ENTIRE SENTENCE!</a:t>
            </a:r>
            <a:endParaRPr lang="en-US" dirty="0"/>
          </a:p>
        </p:txBody>
      </p:sp>
    </p:spTree>
    <p:extLst>
      <p:ext uri="{BB962C8B-B14F-4D97-AF65-F5344CB8AC3E}">
        <p14:creationId xmlns:p14="http://schemas.microsoft.com/office/powerpoint/2010/main" val="890910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Other “Diction Clues” are There? </a:t>
            </a:r>
            <a:endParaRPr lang="en-US" dirty="0"/>
          </a:p>
        </p:txBody>
      </p:sp>
      <p:sp>
        <p:nvSpPr>
          <p:cNvPr id="3" name="Content Placeholder 2"/>
          <p:cNvSpPr>
            <a:spLocks noGrp="1"/>
          </p:cNvSpPr>
          <p:nvPr>
            <p:ph idx="1"/>
          </p:nvPr>
        </p:nvSpPr>
        <p:spPr/>
        <p:txBody>
          <a:bodyPr>
            <a:normAutofit/>
          </a:bodyPr>
          <a:lstStyle/>
          <a:p>
            <a:r>
              <a:rPr lang="en-US" dirty="0" smtClean="0"/>
              <a:t>Look for a pattern in the words that a writer chooses</a:t>
            </a:r>
          </a:p>
          <a:p>
            <a:endParaRPr lang="en-US" dirty="0"/>
          </a:p>
          <a:p>
            <a:pPr marL="0" indent="0">
              <a:buNone/>
            </a:pPr>
            <a:r>
              <a:rPr lang="en-US" dirty="0" smtClean="0"/>
              <a:t>Effective diction is shaped by words that are clear and concrete.  Good writers avoid words like “pretty,” “nice,” and “bad.”  (Why?)</a:t>
            </a:r>
          </a:p>
          <a:p>
            <a:pPr marL="0" indent="0">
              <a:buNone/>
            </a:pPr>
            <a:r>
              <a:rPr lang="en-US" dirty="0" smtClean="0"/>
              <a:t>Example: </a:t>
            </a:r>
            <a:br>
              <a:rPr lang="en-US" dirty="0" smtClean="0"/>
            </a:br>
            <a:r>
              <a:rPr lang="en-US" dirty="0" smtClean="0"/>
              <a:t>A coat isn’t torn; it is </a:t>
            </a:r>
            <a:r>
              <a:rPr lang="en-US" i="1" dirty="0" smtClean="0"/>
              <a:t>tattered</a:t>
            </a:r>
            <a:r>
              <a:rPr lang="en-US" dirty="0" smtClean="0"/>
              <a:t>.  </a:t>
            </a:r>
          </a:p>
          <a:p>
            <a:pPr marL="0" indent="0">
              <a:buNone/>
            </a:pPr>
            <a:r>
              <a:rPr lang="en-US" dirty="0" smtClean="0"/>
              <a:t>A door doesn’t shut; it </a:t>
            </a:r>
            <a:r>
              <a:rPr lang="en-US" i="1" dirty="0" smtClean="0"/>
              <a:t>thuds</a:t>
            </a:r>
            <a:r>
              <a:rPr lang="en-US" dirty="0" smtClean="0"/>
              <a:t>. </a:t>
            </a:r>
          </a:p>
        </p:txBody>
      </p:sp>
    </p:spTree>
    <p:extLst>
      <p:ext uri="{BB962C8B-B14F-4D97-AF65-F5344CB8AC3E}">
        <p14:creationId xmlns:p14="http://schemas.microsoft.com/office/powerpoint/2010/main" val="1259452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Diction depend 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Diction depends on….</a:t>
            </a:r>
          </a:p>
          <a:p>
            <a:pPr marL="0" indent="0">
              <a:buNone/>
            </a:pPr>
            <a:r>
              <a:rPr lang="en-US" b="1" dirty="0" smtClean="0"/>
              <a:t>Subject</a:t>
            </a:r>
            <a:r>
              <a:rPr lang="en-US" dirty="0" smtClean="0"/>
              <a:t>- The subject (what the author is writing about) can influence the type of diction used. </a:t>
            </a:r>
          </a:p>
          <a:p>
            <a:pPr marL="0" indent="0">
              <a:buNone/>
            </a:pPr>
            <a:r>
              <a:rPr lang="en-US" b="1" dirty="0" smtClean="0"/>
              <a:t>Occasion</a:t>
            </a:r>
            <a:r>
              <a:rPr lang="en-US" dirty="0" smtClean="0"/>
              <a:t>- Formal diction is reserved for scholarly writing and serious texts.  Informal diction is often used in narrative essays.  </a:t>
            </a:r>
          </a:p>
          <a:p>
            <a:pPr marL="0" indent="0">
              <a:buNone/>
            </a:pPr>
            <a:r>
              <a:rPr lang="en-US" b="1" dirty="0" smtClean="0"/>
              <a:t>Audience</a:t>
            </a:r>
            <a:r>
              <a:rPr lang="en-US" dirty="0" smtClean="0"/>
              <a:t>- A writer needs to consider the “reader” when choosing diction. </a:t>
            </a:r>
          </a:p>
          <a:p>
            <a:pPr marL="0" indent="0">
              <a:buNone/>
            </a:pPr>
            <a:r>
              <a:rPr lang="en-US" b="1" dirty="0" smtClean="0"/>
              <a:t>Purpose-</a:t>
            </a:r>
            <a:r>
              <a:rPr lang="en-US" dirty="0" smtClean="0"/>
              <a:t> Whether a text is meant to be persuasive, entertaining, informative, etc. partly determines diction.  </a:t>
            </a:r>
            <a:endParaRPr lang="en-US" dirty="0"/>
          </a:p>
        </p:txBody>
      </p:sp>
    </p:spTree>
    <p:extLst>
      <p:ext uri="{BB962C8B-B14F-4D97-AF65-F5344CB8AC3E}">
        <p14:creationId xmlns:p14="http://schemas.microsoft.com/office/powerpoint/2010/main" val="1668105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Now What?</a:t>
            </a:r>
            <a:endParaRPr lang="en-US" dirty="0"/>
          </a:p>
        </p:txBody>
      </p:sp>
      <p:sp>
        <p:nvSpPr>
          <p:cNvPr id="3" name="Content Placeholder 2"/>
          <p:cNvSpPr>
            <a:spLocks noGrp="1"/>
          </p:cNvSpPr>
          <p:nvPr>
            <p:ph idx="1"/>
          </p:nvPr>
        </p:nvSpPr>
        <p:spPr/>
        <p:txBody>
          <a:bodyPr/>
          <a:lstStyle/>
          <a:p>
            <a:r>
              <a:rPr lang="en-US" dirty="0" smtClean="0"/>
              <a:t>When writing an essay in which you are analyzing diction avoid saying…</a:t>
            </a:r>
          </a:p>
          <a:p>
            <a:pPr marL="137160" indent="0">
              <a:buNone/>
            </a:pPr>
            <a:r>
              <a:rPr lang="en-US" dirty="0" smtClean="0"/>
              <a:t>“The writer uses diction….”(This is obvious!)</a:t>
            </a:r>
          </a:p>
          <a:p>
            <a:pPr marL="137160" indent="0">
              <a:buNone/>
            </a:pPr>
            <a:endParaRPr lang="en-US" dirty="0"/>
          </a:p>
          <a:p>
            <a:pPr marL="137160" indent="0">
              <a:buNone/>
            </a:pPr>
            <a:r>
              <a:rPr lang="en-US" dirty="0" smtClean="0"/>
              <a:t>Instead… say:  “The writer creates a _____________diction through the use of …” </a:t>
            </a:r>
            <a:br>
              <a:rPr lang="en-US" dirty="0" smtClean="0"/>
            </a:br>
            <a:r>
              <a:rPr lang="en-US" dirty="0" smtClean="0"/>
              <a:t/>
            </a:r>
            <a:br>
              <a:rPr lang="en-US" dirty="0" smtClean="0"/>
            </a:br>
            <a:r>
              <a:rPr lang="en-US" dirty="0" smtClean="0"/>
              <a:t>OR </a:t>
            </a:r>
          </a:p>
          <a:p>
            <a:pPr marL="137160" indent="0">
              <a:buNone/>
            </a:pPr>
            <a:r>
              <a:rPr lang="en-US" dirty="0" smtClean="0"/>
              <a:t>“The language of the text is_____________. “</a:t>
            </a:r>
            <a:endParaRPr lang="en-US" dirty="0"/>
          </a:p>
        </p:txBody>
      </p:sp>
    </p:spTree>
    <p:extLst>
      <p:ext uri="{BB962C8B-B14F-4D97-AF65-F5344CB8AC3E}">
        <p14:creationId xmlns:p14="http://schemas.microsoft.com/office/powerpoint/2010/main" val="1880520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Diction</a:t>
            </a:r>
            <a:endParaRPr lang="en-US" dirty="0"/>
          </a:p>
        </p:txBody>
      </p:sp>
      <p:sp>
        <p:nvSpPr>
          <p:cNvPr id="3" name="Content Placeholder 2"/>
          <p:cNvSpPr>
            <a:spLocks noGrp="1"/>
          </p:cNvSpPr>
          <p:nvPr>
            <p:ph idx="1"/>
          </p:nvPr>
        </p:nvSpPr>
        <p:spPr/>
        <p:txBody>
          <a:bodyPr/>
          <a:lstStyle/>
          <a:p>
            <a:r>
              <a:rPr lang="en-US" altLang="en-US" dirty="0"/>
              <a:t>High or Formal </a:t>
            </a:r>
            <a:r>
              <a:rPr lang="en-US" altLang="en-US" dirty="0" smtClean="0"/>
              <a:t>Diction</a:t>
            </a:r>
          </a:p>
          <a:p>
            <a:pPr lvl="1"/>
            <a:r>
              <a:rPr lang="en-US" altLang="en-US" dirty="0"/>
              <a:t>Creates an elevated tone</a:t>
            </a:r>
          </a:p>
          <a:p>
            <a:pPr lvl="1"/>
            <a:r>
              <a:rPr lang="en-US" altLang="en-US" dirty="0"/>
              <a:t>Free of slang, idioms, colloquialisms, and contractions</a:t>
            </a:r>
          </a:p>
          <a:p>
            <a:pPr lvl="1"/>
            <a:r>
              <a:rPr lang="en-US" altLang="en-US" dirty="0"/>
              <a:t>Contains polysyllabic words, sophisticated syntax, and elegant word choice</a:t>
            </a:r>
          </a:p>
          <a:p>
            <a:endParaRPr lang="en-US" dirty="0"/>
          </a:p>
        </p:txBody>
      </p:sp>
    </p:spTree>
    <p:extLst>
      <p:ext uri="{BB962C8B-B14F-4D97-AF65-F5344CB8AC3E}">
        <p14:creationId xmlns:p14="http://schemas.microsoft.com/office/powerpoint/2010/main" val="1464352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Diction</a:t>
            </a:r>
            <a:endParaRPr lang="en-US" dirty="0"/>
          </a:p>
        </p:txBody>
      </p:sp>
      <p:sp>
        <p:nvSpPr>
          <p:cNvPr id="3" name="Content Placeholder 2"/>
          <p:cNvSpPr>
            <a:spLocks noGrp="1"/>
          </p:cNvSpPr>
          <p:nvPr>
            <p:ph idx="1"/>
          </p:nvPr>
        </p:nvSpPr>
        <p:spPr/>
        <p:txBody>
          <a:bodyPr/>
          <a:lstStyle/>
          <a:p>
            <a:r>
              <a:rPr lang="en-US" altLang="en-US" dirty="0" smtClean="0"/>
              <a:t>Neutral- Uses </a:t>
            </a:r>
            <a:r>
              <a:rPr lang="en-US" altLang="en-US" dirty="0"/>
              <a:t>standard language and vocabulary without elaborate words and may include contractions. </a:t>
            </a:r>
            <a:endParaRPr lang="en-US" altLang="en-US" dirty="0" smtClean="0"/>
          </a:p>
          <a:p>
            <a:pPr marL="137160" indent="0">
              <a:buNone/>
            </a:pPr>
            <a:r>
              <a:rPr lang="en-US" altLang="en-US" dirty="0" smtClean="0"/>
              <a:t>Example: </a:t>
            </a:r>
            <a:r>
              <a:rPr lang="en-US" altLang="en-US" dirty="0"/>
              <a:t>The shark swung over and the old man saw his eye was not alive and then he swung over once again, wrapping himself in two loops of the rope. The old man knew that he was dead but the shark would not accept it. Then, on his back, with his tail lashing and his jaws clicking, the shark plowed over the water as a speedboat does.”</a:t>
            </a:r>
          </a:p>
          <a:p>
            <a:pPr marL="137160" indent="0">
              <a:buNone/>
            </a:pPr>
            <a:endParaRPr lang="en-US" altLang="en-US" dirty="0" smtClean="0"/>
          </a:p>
          <a:p>
            <a:pPr marL="137160" indent="0">
              <a:buNone/>
            </a:pPr>
            <a:endParaRPr lang="en-US" altLang="en-US" dirty="0"/>
          </a:p>
        </p:txBody>
      </p:sp>
    </p:spTree>
    <p:extLst>
      <p:ext uri="{BB962C8B-B14F-4D97-AF65-F5344CB8AC3E}">
        <p14:creationId xmlns:p14="http://schemas.microsoft.com/office/powerpoint/2010/main" val="2463720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Diction - Informal</a:t>
            </a:r>
            <a:endParaRPr lang="en-US" dirty="0"/>
          </a:p>
        </p:txBody>
      </p:sp>
      <p:sp>
        <p:nvSpPr>
          <p:cNvPr id="3" name="Content Placeholder 2"/>
          <p:cNvSpPr>
            <a:spLocks noGrp="1"/>
          </p:cNvSpPr>
          <p:nvPr>
            <p:ph idx="1"/>
          </p:nvPr>
        </p:nvSpPr>
        <p:spPr/>
        <p:txBody>
          <a:bodyPr>
            <a:normAutofit lnSpcReduction="10000"/>
          </a:bodyPr>
          <a:lstStyle/>
          <a:p>
            <a:r>
              <a:rPr lang="en-US" altLang="en-US" dirty="0"/>
              <a:t>The language of everyday use</a:t>
            </a:r>
          </a:p>
          <a:p>
            <a:r>
              <a:rPr lang="en-US" altLang="en-US" dirty="0"/>
              <a:t>Relaxed and conversational</a:t>
            </a:r>
          </a:p>
          <a:p>
            <a:r>
              <a:rPr lang="en-US" altLang="en-US" dirty="0"/>
              <a:t>Includes common or simple words, idioms, slang, jargon and contractions</a:t>
            </a:r>
          </a:p>
          <a:p>
            <a:pPr marL="137160" indent="0">
              <a:buNone/>
            </a:pPr>
            <a:r>
              <a:rPr lang="en-US" dirty="0" smtClean="0"/>
              <a:t>Example: </a:t>
            </a:r>
          </a:p>
          <a:p>
            <a:pPr marL="137160" indent="0">
              <a:buNone/>
            </a:pPr>
            <a:r>
              <a:rPr lang="en-US" altLang="en-US" dirty="0"/>
              <a:t>“Three quarts of milk. That’s what was in that icebox yesterday. Three whole quarts. Now they </a:t>
            </a:r>
            <a:r>
              <a:rPr lang="en-US" altLang="en-US" dirty="0" err="1"/>
              <a:t>ain’t</a:t>
            </a:r>
            <a:r>
              <a:rPr lang="en-US" altLang="en-US" dirty="0"/>
              <a:t> none. Not a drop. I don’t mind folks coming in and getting what they want, but three quarts of milk! What the devil does anybody need with three quarts of milk?”</a:t>
            </a:r>
          </a:p>
          <a:p>
            <a:pPr marL="137160" indent="0">
              <a:buNone/>
            </a:pPr>
            <a:endParaRPr lang="en-US" dirty="0"/>
          </a:p>
        </p:txBody>
      </p:sp>
    </p:spTree>
    <p:extLst>
      <p:ext uri="{BB962C8B-B14F-4D97-AF65-F5344CB8AC3E}">
        <p14:creationId xmlns:p14="http://schemas.microsoft.com/office/powerpoint/2010/main" val="3905890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Now What?</a:t>
            </a:r>
            <a:endParaRPr lang="en-US" dirty="0"/>
          </a:p>
        </p:txBody>
      </p:sp>
      <p:sp>
        <p:nvSpPr>
          <p:cNvPr id="3" name="Content Placeholder 2"/>
          <p:cNvSpPr>
            <a:spLocks noGrp="1"/>
          </p:cNvSpPr>
          <p:nvPr>
            <p:ph idx="1"/>
          </p:nvPr>
        </p:nvSpPr>
        <p:spPr/>
        <p:txBody>
          <a:bodyPr/>
          <a:lstStyle/>
          <a:p>
            <a:r>
              <a:rPr lang="en-US" dirty="0" smtClean="0"/>
              <a:t>In your “notes” area for diction, create an area where you can create a “diction glossary.”  </a:t>
            </a:r>
            <a:br>
              <a:rPr lang="en-US" dirty="0" smtClean="0"/>
            </a:br>
            <a:r>
              <a:rPr lang="en-US" dirty="0" smtClean="0"/>
              <a:t>Create a list of words that you can use to describe diction.  </a:t>
            </a:r>
          </a:p>
          <a:p>
            <a:r>
              <a:rPr lang="en-US" dirty="0" smtClean="0"/>
              <a:t>Make sure that your list contains at least </a:t>
            </a:r>
            <a:r>
              <a:rPr lang="en-US" b="1" u="sng" dirty="0" smtClean="0"/>
              <a:t>5 </a:t>
            </a:r>
            <a:r>
              <a:rPr lang="en-US" dirty="0" smtClean="0"/>
              <a:t>words. </a:t>
            </a:r>
          </a:p>
          <a:p>
            <a:pPr marL="137160" indent="0">
              <a:buNone/>
            </a:pPr>
            <a:r>
              <a:rPr lang="en-US" dirty="0" smtClean="0"/>
              <a:t>High/Formal             Neutral	</a:t>
            </a:r>
            <a:r>
              <a:rPr lang="en-US" smtClean="0"/>
              <a:t>	Informal</a:t>
            </a:r>
            <a:endParaRPr lang="en-US" dirty="0"/>
          </a:p>
        </p:txBody>
      </p:sp>
    </p:spTree>
    <p:extLst>
      <p:ext uri="{BB962C8B-B14F-4D97-AF65-F5344CB8AC3E}">
        <p14:creationId xmlns:p14="http://schemas.microsoft.com/office/powerpoint/2010/main" val="21993500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844</TotalTime>
  <Words>446</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Becoming a Diction Detective….</vt:lpstr>
      <vt:lpstr>What is Diction? </vt:lpstr>
      <vt:lpstr>What Other “Diction Clues” are There? </vt:lpstr>
      <vt:lpstr>What does Diction depend on? </vt:lpstr>
      <vt:lpstr>So Now What?</vt:lpstr>
      <vt:lpstr>Levels of Diction</vt:lpstr>
      <vt:lpstr>Levels of Diction</vt:lpstr>
      <vt:lpstr>Levels of Diction - Informal</vt:lpstr>
      <vt:lpstr>So Now What?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 Diction Detective….</dc:title>
  <dc:creator>abrown.hs</dc:creator>
  <cp:lastModifiedBy>abrown.hs</cp:lastModifiedBy>
  <cp:revision>7</cp:revision>
  <dcterms:created xsi:type="dcterms:W3CDTF">2014-08-13T14:57:28Z</dcterms:created>
  <dcterms:modified xsi:type="dcterms:W3CDTF">2015-08-24T16:46:14Z</dcterms:modified>
</cp:coreProperties>
</file>